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6"/>
  </p:notesMasterIdLst>
  <p:handoutMasterIdLst>
    <p:handoutMasterId r:id="rId27"/>
  </p:handoutMasterIdLst>
  <p:sldIdLst>
    <p:sldId id="281" r:id="rId2"/>
    <p:sldId id="282" r:id="rId3"/>
    <p:sldId id="283" r:id="rId4"/>
    <p:sldId id="284" r:id="rId5"/>
    <p:sldId id="294" r:id="rId6"/>
    <p:sldId id="285" r:id="rId7"/>
    <p:sldId id="301" r:id="rId8"/>
    <p:sldId id="313" r:id="rId9"/>
    <p:sldId id="312" r:id="rId10"/>
    <p:sldId id="286" r:id="rId11"/>
    <p:sldId id="287" r:id="rId12"/>
    <p:sldId id="306" r:id="rId13"/>
    <p:sldId id="307" r:id="rId14"/>
    <p:sldId id="316" r:id="rId15"/>
    <p:sldId id="315" r:id="rId16"/>
    <p:sldId id="310" r:id="rId17"/>
    <p:sldId id="314" r:id="rId18"/>
    <p:sldId id="308" r:id="rId19"/>
    <p:sldId id="304" r:id="rId20"/>
    <p:sldId id="295" r:id="rId21"/>
    <p:sldId id="297" r:id="rId22"/>
    <p:sldId id="298" r:id="rId23"/>
    <p:sldId id="299" r:id="rId24"/>
    <p:sldId id="300" r:id="rId25"/>
  </p:sldIdLst>
  <p:sldSz cx="10691813" cy="7561263"/>
  <p:notesSz cx="7315200" cy="9601200"/>
  <p:defaultText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82">
          <p15:clr>
            <a:srgbClr val="A4A3A4"/>
          </p15:clr>
        </p15:guide>
        <p15:guide id="4" pos="336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autoAdjust="0"/>
    <p:restoredTop sz="94921" autoAdjust="0"/>
  </p:normalViewPr>
  <p:slideViewPr>
    <p:cSldViewPr>
      <p:cViewPr varScale="1">
        <p:scale>
          <a:sx n="58" d="100"/>
          <a:sy n="58" d="100"/>
        </p:scale>
        <p:origin x="1464" y="42"/>
      </p:cViewPr>
      <p:guideLst>
        <p:guide orient="horz" pos="2160"/>
        <p:guide pos="2880"/>
        <p:guide orient="horz" pos="2382"/>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4" d="100"/>
          <a:sy n="54" d="100"/>
        </p:scale>
        <p:origin x="2784"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5CBAC3D-EBEE-4820-8663-E793D90DB177}" type="datetimeFigureOut">
              <a:rPr lang="en-IN" smtClean="0"/>
              <a:pPr/>
              <a:t>08-08-2023</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BE38153-F5C3-43E9-B1B3-6820974F76F3}" type="slidenum">
              <a:rPr lang="en-IN" smtClean="0"/>
              <a:pPr/>
              <a:t>‹#›</a:t>
            </a:fld>
            <a:endParaRPr lang="en-IN"/>
          </a:p>
        </p:txBody>
      </p:sp>
    </p:spTree>
    <p:extLst>
      <p:ext uri="{BB962C8B-B14F-4D97-AF65-F5344CB8AC3E}">
        <p14:creationId xmlns:p14="http://schemas.microsoft.com/office/powerpoint/2010/main" val="3198752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5B566A5-67C5-4E3E-9C6E-79469278F95F}" type="datetimeFigureOut">
              <a:rPr lang="en-IN" smtClean="0"/>
              <a:pPr/>
              <a:t>08-08-2023</a:t>
            </a:fld>
            <a:endParaRPr lang="en-IN"/>
          </a:p>
        </p:txBody>
      </p:sp>
      <p:sp>
        <p:nvSpPr>
          <p:cNvPr id="4" name="Slide Image Placeholder 3"/>
          <p:cNvSpPr>
            <a:spLocks noGrp="1" noRot="1" noChangeAspect="1"/>
          </p:cNvSpPr>
          <p:nvPr>
            <p:ph type="sldImg" idx="2"/>
          </p:nvPr>
        </p:nvSpPr>
        <p:spPr>
          <a:xfrm>
            <a:off x="1112838" y="720725"/>
            <a:ext cx="5089525" cy="3600450"/>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FD433C-C65C-4D37-94B3-5A547A2C3906}" type="slidenum">
              <a:rPr lang="en-IN" smtClean="0"/>
              <a:pPr/>
              <a:t>‹#›</a:t>
            </a:fld>
            <a:endParaRPr lang="en-IN"/>
          </a:p>
        </p:txBody>
      </p:sp>
    </p:spTree>
    <p:extLst>
      <p:ext uri="{BB962C8B-B14F-4D97-AF65-F5344CB8AC3E}">
        <p14:creationId xmlns:p14="http://schemas.microsoft.com/office/powerpoint/2010/main" val="1607978342"/>
      </p:ext>
    </p:extLst>
  </p:cSld>
  <p:clrMap bg1="lt1" tx1="dk1" bg2="lt2" tx2="dk2" accent1="accent1" accent2="accent2" accent3="accent3" accent4="accent4" accent5="accent5" accent6="accent6" hlink="hlink" folHlink="folHlink"/>
  <p:notesStyle>
    <a:lvl1pPr marL="0" algn="l" defTabSz="1042965" rtl="0" eaLnBrk="1" latinLnBrk="0" hangingPunct="1">
      <a:defRPr sz="1400" kern="1200">
        <a:solidFill>
          <a:schemeClr val="tx1"/>
        </a:solidFill>
        <a:latin typeface="+mn-lt"/>
        <a:ea typeface="+mn-ea"/>
        <a:cs typeface="+mn-cs"/>
      </a:defRPr>
    </a:lvl1pPr>
    <a:lvl2pPr marL="521482" algn="l" defTabSz="1042965" rtl="0" eaLnBrk="1" latinLnBrk="0" hangingPunct="1">
      <a:defRPr sz="1400" kern="1200">
        <a:solidFill>
          <a:schemeClr val="tx1"/>
        </a:solidFill>
        <a:latin typeface="+mn-lt"/>
        <a:ea typeface="+mn-ea"/>
        <a:cs typeface="+mn-cs"/>
      </a:defRPr>
    </a:lvl2pPr>
    <a:lvl3pPr marL="1042965" algn="l" defTabSz="1042965" rtl="0" eaLnBrk="1" latinLnBrk="0" hangingPunct="1">
      <a:defRPr sz="1400" kern="1200">
        <a:solidFill>
          <a:schemeClr val="tx1"/>
        </a:solidFill>
        <a:latin typeface="+mn-lt"/>
        <a:ea typeface="+mn-ea"/>
        <a:cs typeface="+mn-cs"/>
      </a:defRPr>
    </a:lvl3pPr>
    <a:lvl4pPr marL="1564447" algn="l" defTabSz="1042965" rtl="0" eaLnBrk="1" latinLnBrk="0" hangingPunct="1">
      <a:defRPr sz="1400" kern="1200">
        <a:solidFill>
          <a:schemeClr val="tx1"/>
        </a:solidFill>
        <a:latin typeface="+mn-lt"/>
        <a:ea typeface="+mn-ea"/>
        <a:cs typeface="+mn-cs"/>
      </a:defRPr>
    </a:lvl4pPr>
    <a:lvl5pPr marL="2085929" algn="l" defTabSz="1042965" rtl="0" eaLnBrk="1" latinLnBrk="0" hangingPunct="1">
      <a:defRPr sz="1400" kern="1200">
        <a:solidFill>
          <a:schemeClr val="tx1"/>
        </a:solidFill>
        <a:latin typeface="+mn-lt"/>
        <a:ea typeface="+mn-ea"/>
        <a:cs typeface="+mn-cs"/>
      </a:defRPr>
    </a:lvl5pPr>
    <a:lvl6pPr marL="2607412" algn="l" defTabSz="1042965" rtl="0" eaLnBrk="1" latinLnBrk="0" hangingPunct="1">
      <a:defRPr sz="1400" kern="1200">
        <a:solidFill>
          <a:schemeClr val="tx1"/>
        </a:solidFill>
        <a:latin typeface="+mn-lt"/>
        <a:ea typeface="+mn-ea"/>
        <a:cs typeface="+mn-cs"/>
      </a:defRPr>
    </a:lvl6pPr>
    <a:lvl7pPr marL="3128894" algn="l" defTabSz="1042965" rtl="0" eaLnBrk="1" latinLnBrk="0" hangingPunct="1">
      <a:defRPr sz="1400" kern="1200">
        <a:solidFill>
          <a:schemeClr val="tx1"/>
        </a:solidFill>
        <a:latin typeface="+mn-lt"/>
        <a:ea typeface="+mn-ea"/>
        <a:cs typeface="+mn-cs"/>
      </a:defRPr>
    </a:lvl7pPr>
    <a:lvl8pPr marL="3650376" algn="l" defTabSz="1042965" rtl="0" eaLnBrk="1" latinLnBrk="0" hangingPunct="1">
      <a:defRPr sz="1400" kern="1200">
        <a:solidFill>
          <a:schemeClr val="tx1"/>
        </a:solidFill>
        <a:latin typeface="+mn-lt"/>
        <a:ea typeface="+mn-ea"/>
        <a:cs typeface="+mn-cs"/>
      </a:defRPr>
    </a:lvl8pPr>
    <a:lvl9pPr marL="4171859" algn="l" defTabSz="1042965"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19"/>
          <p:cNvSpPr>
            <a:spLocks noChangeArrowheads="1"/>
          </p:cNvSpPr>
          <p:nvPr userDrawn="1"/>
        </p:nvSpPr>
        <p:spPr bwMode="auto">
          <a:xfrm>
            <a:off x="0" y="6931158"/>
            <a:ext cx="10691813" cy="672112"/>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6" name="Text Box 16"/>
          <p:cNvSpPr txBox="1">
            <a:spLocks noChangeArrowheads="1"/>
          </p:cNvSpPr>
          <p:nvPr userDrawn="1"/>
        </p:nvSpPr>
        <p:spPr bwMode="auto">
          <a:xfrm>
            <a:off x="356394" y="2211181"/>
            <a:ext cx="9979025" cy="2936859"/>
          </a:xfrm>
          <a:prstGeom prst="rect">
            <a:avLst/>
          </a:prstGeom>
          <a:noFill/>
          <a:ln w="9525">
            <a:noFill/>
            <a:miter lim="800000"/>
            <a:headEnd/>
            <a:tailEnd/>
          </a:ln>
          <a:effectLst/>
        </p:spPr>
        <p:txBody>
          <a:bodyPr wrap="square" lIns="104296" tIns="52148" rIns="104296" bIns="5214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Template for Preparing Presentation</a:t>
            </a:r>
          </a:p>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Session 2</a:t>
            </a:r>
            <a:endParaRPr lang="en-US" sz="2700" b="0" i="0" kern="1200" baseline="0" dirty="0">
              <a:solidFill>
                <a:schemeClr val="tx1"/>
              </a:solidFill>
              <a:latin typeface="Arial" charset="0"/>
              <a:ea typeface="+mn-ea"/>
              <a:cs typeface="+mn-cs"/>
            </a:endParaRPr>
          </a:p>
          <a:p>
            <a:pPr algn="ctr" eaLnBrk="0" fontAlgn="base" hangingPunct="0">
              <a:lnSpc>
                <a:spcPct val="100000"/>
              </a:lnSpc>
              <a:spcBef>
                <a:spcPct val="50000"/>
              </a:spcBef>
              <a:spcAft>
                <a:spcPct val="0"/>
              </a:spcAft>
            </a:pPr>
            <a:r>
              <a:rPr lang="en-US" sz="2700" b="0" i="0" kern="1200" baseline="0" dirty="0">
                <a:solidFill>
                  <a:schemeClr val="tx1"/>
                </a:solidFill>
                <a:latin typeface="Arial" charset="0"/>
                <a:ea typeface="+mn-ea"/>
                <a:cs typeface="+mn-cs"/>
              </a:rPr>
              <a:t>SASTRA University</a:t>
            </a:r>
          </a:p>
        </p:txBody>
      </p:sp>
      <p:sp>
        <p:nvSpPr>
          <p:cNvPr id="7" name="Text Box 18"/>
          <p:cNvSpPr txBox="1">
            <a:spLocks noChangeArrowheads="1"/>
          </p:cNvSpPr>
          <p:nvPr userDrawn="1"/>
        </p:nvSpPr>
        <p:spPr bwMode="auto">
          <a:xfrm>
            <a:off x="2791751" y="7043177"/>
            <a:ext cx="5078611" cy="520813"/>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700" dirty="0">
                <a:solidFill>
                  <a:srgbClr val="FFFFFF"/>
                </a:solidFill>
                <a:latin typeface="French Script MT" pitchFamily="66" charset="0"/>
              </a:rPr>
              <a:t>Progress Through Quality Education</a:t>
            </a:r>
          </a:p>
        </p:txBody>
      </p:sp>
    </p:spTree>
    <p:extLst>
      <p:ext uri="{BB962C8B-B14F-4D97-AF65-F5344CB8AC3E}">
        <p14:creationId xmlns:p14="http://schemas.microsoft.com/office/powerpoint/2010/main" val="7987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597757"/>
          </a:xfrm>
          <a:prstGeom prst="rect">
            <a:avLst/>
          </a:prstGeom>
        </p:spPr>
        <p:txBody>
          <a:bodyPr lIns="104296" tIns="52148" rIns="104296" bIns="52148">
            <a:spAutoFit/>
          </a:bodyPr>
          <a:lstStyle>
            <a:lvl1pPr>
              <a:defRPr sz="3200" b="1"/>
            </a:lvl1pPr>
          </a:lstStyle>
          <a:p>
            <a:r>
              <a:rPr lang="en-US"/>
              <a:t>Click to edit Master title style</a:t>
            </a:r>
          </a:p>
        </p:txBody>
      </p:sp>
      <p:sp>
        <p:nvSpPr>
          <p:cNvPr id="3" name="Content Placeholder 2"/>
          <p:cNvSpPr>
            <a:spLocks noGrp="1"/>
          </p:cNvSpPr>
          <p:nvPr>
            <p:ph idx="1"/>
          </p:nvPr>
        </p:nvSpPr>
        <p:spPr>
          <a:xfrm>
            <a:off x="178197" y="1092183"/>
            <a:ext cx="10335419" cy="5838975"/>
          </a:xfrm>
        </p:spPr>
        <p:txBody>
          <a:bodyPr/>
          <a:lstStyle>
            <a:lvl1pPr>
              <a:lnSpc>
                <a:spcPts val="3600"/>
              </a:lnSpc>
              <a:spcBef>
                <a:spcPts val="0"/>
              </a:spcBef>
              <a:defRPr/>
            </a:lvl1pPr>
            <a:lvl2pPr>
              <a:lnSpc>
                <a:spcPts val="3600"/>
              </a:lnSpc>
              <a:spcBef>
                <a:spcPts val="0"/>
              </a:spcBef>
              <a:defRPr/>
            </a:lvl2pPr>
            <a:lvl3pPr>
              <a:lnSpc>
                <a:spcPts val="3600"/>
              </a:lnSpc>
              <a:spcBef>
                <a:spcPts val="0"/>
              </a:spcBef>
              <a:defRPr/>
            </a:lvl3pPr>
            <a:lvl4pPr>
              <a:lnSpc>
                <a:spcPts val="3600"/>
              </a:lnSpc>
              <a:spcBef>
                <a:spcPts val="0"/>
              </a:spcBef>
              <a:defRPr/>
            </a:lvl4pPr>
            <a:lvl5pPr>
              <a:lnSpc>
                <a:spcPts val="36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a:xfrm>
            <a:off x="199412" y="7225205"/>
            <a:ext cx="1425575" cy="304053"/>
          </a:xfrm>
        </p:spPr>
        <p:txBody>
          <a:bodyPr/>
          <a:lstStyle>
            <a:lvl1pPr>
              <a:defRPr sz="1400"/>
            </a:lvl1p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10" name="Slide Number Placeholder 9"/>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8690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90887" y="130226"/>
            <a:ext cx="6036419" cy="597757"/>
          </a:xfrm>
          <a:prstGeom prst="rect">
            <a:avLst/>
          </a:prstGeom>
        </p:spPr>
        <p:txBody>
          <a:bodyPr lIns="104296" tIns="52148" rIns="104296" bIns="52148">
            <a:spAutoFit/>
          </a:bodyPr>
          <a:lstStyle>
            <a:lvl1pPr>
              <a:defRPr sz="3200" b="1"/>
            </a:lvl1pPr>
          </a:lstStyle>
          <a:p>
            <a:r>
              <a:rPr lang="en-US"/>
              <a:t>Click to edit Master title style</a:t>
            </a:r>
            <a:endParaRPr lang="en-IN"/>
          </a:p>
        </p:txBody>
      </p:sp>
      <p:sp>
        <p:nvSpPr>
          <p:cNvPr id="3" name="Date Placeholder 2"/>
          <p:cNvSpPr>
            <a:spLocks noGrp="1"/>
          </p:cNvSpPr>
          <p:nvPr>
            <p:ph type="dt" sz="half" idx="10"/>
          </p:nvPr>
        </p:nvSpPr>
        <p:spPr>
          <a:xfrm>
            <a:off x="163345" y="7225205"/>
            <a:ext cx="1521071" cy="273047"/>
          </a:xfrm>
        </p:spPr>
        <p:txBody>
          <a:bodyPr/>
          <a:lstStyle/>
          <a:p>
            <a:pPr>
              <a:defRPr/>
            </a:pPr>
            <a:fld id="{895465C8-0E71-406C-9EDF-6DC9EB482070}" type="datetime5">
              <a:rPr lang="en-IN" sz="1400" smtClean="0">
                <a:solidFill>
                  <a:srgbClr val="FFFFFF"/>
                </a:solidFill>
              </a:rPr>
              <a:pPr>
                <a:defRPr/>
              </a:pPr>
              <a:t>8-Aug-23</a:t>
            </a:fld>
            <a:endParaRPr lang="en-US" sz="1400"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
        <p:nvSpPr>
          <p:cNvPr id="8" name="Content Placeholder 2"/>
          <p:cNvSpPr>
            <a:spLocks noGrp="1"/>
          </p:cNvSpPr>
          <p:nvPr>
            <p:ph idx="1"/>
          </p:nvPr>
        </p:nvSpPr>
        <p:spPr>
          <a:xfrm>
            <a:off x="161748" y="1061161"/>
            <a:ext cx="5051250" cy="59960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5435005" y="1054700"/>
            <a:ext cx="5051250" cy="6002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02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9"/>
          <p:cNvSpPr>
            <a:spLocks noChangeArrowheads="1"/>
          </p:cNvSpPr>
          <p:nvPr userDrawn="1"/>
        </p:nvSpPr>
        <p:spPr bwMode="auto">
          <a:xfrm>
            <a:off x="0" y="7144692"/>
            <a:ext cx="10691813" cy="462077"/>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1030" name="Rectangle 3"/>
          <p:cNvSpPr>
            <a:spLocks noGrp="1" noChangeArrowheads="1"/>
          </p:cNvSpPr>
          <p:nvPr>
            <p:ph type="body" idx="1"/>
          </p:nvPr>
        </p:nvSpPr>
        <p:spPr bwMode="auto">
          <a:xfrm>
            <a:off x="178197" y="1050176"/>
            <a:ext cx="10335419" cy="58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104296" tIns="52148" rIns="104296" bIns="5214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2" name="Rectangle 28"/>
          <p:cNvSpPr>
            <a:spLocks noChangeArrowheads="1"/>
          </p:cNvSpPr>
          <p:nvPr userDrawn="1"/>
        </p:nvSpPr>
        <p:spPr bwMode="auto">
          <a:xfrm>
            <a:off x="0" y="911213"/>
            <a:ext cx="10691813" cy="132386"/>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lnSpc>
                <a:spcPts val="3600"/>
              </a:lnSpc>
              <a:spcBef>
                <a:spcPct val="0"/>
              </a:spcBef>
              <a:spcAft>
                <a:spcPct val="0"/>
              </a:spcAft>
              <a:defRPr/>
            </a:pPr>
            <a:endParaRPr lang="en-US" dirty="0">
              <a:solidFill>
                <a:srgbClr val="000000"/>
              </a:solidFill>
            </a:endParaRPr>
          </a:p>
        </p:txBody>
      </p:sp>
      <p:sp>
        <p:nvSpPr>
          <p:cNvPr id="1038" name="Rectangle 14"/>
          <p:cNvSpPr>
            <a:spLocks noGrp="1" noChangeArrowheads="1"/>
          </p:cNvSpPr>
          <p:nvPr>
            <p:ph type="dt" sz="half" idx="2"/>
          </p:nvPr>
        </p:nvSpPr>
        <p:spPr bwMode="auto">
          <a:xfrm>
            <a:off x="44550" y="7204203"/>
            <a:ext cx="1521071" cy="357060"/>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defRPr sz="1600">
                <a:solidFill>
                  <a:schemeClr val="bg1"/>
                </a:solidFill>
              </a:defRPr>
            </a:lvl1pPr>
          </a:lstStyle>
          <a:p>
            <a:pPr eaLnBrk="0" fontAlgn="base" hangingPunct="0">
              <a:spcBef>
                <a:spcPct val="0"/>
              </a:spcBef>
              <a:spcAft>
                <a:spcPct val="0"/>
              </a:spcAft>
              <a:defRPr/>
            </a:pPr>
            <a:fld id="{D173934C-5A8E-4307-8577-739A068507F4}" type="datetime5">
              <a:rPr lang="en-IN" sz="1400" smtClean="0">
                <a:solidFill>
                  <a:srgbClr val="FFFFFF"/>
                </a:solidFill>
              </a:rPr>
              <a:pPr eaLnBrk="0" fontAlgn="base" hangingPunct="0">
                <a:spcBef>
                  <a:spcPct val="0"/>
                </a:spcBef>
                <a:spcAft>
                  <a:spcPct val="0"/>
                </a:spcAft>
                <a:defRPr/>
              </a:pPr>
              <a:t>8-Aug-23</a:t>
            </a:fld>
            <a:endParaRPr lang="en-US" sz="1400" dirty="0">
              <a:solidFill>
                <a:srgbClr val="FFFFFF"/>
              </a:solidFill>
            </a:endParaRPr>
          </a:p>
        </p:txBody>
      </p:sp>
      <p:sp>
        <p:nvSpPr>
          <p:cNvPr id="1040" name="Rectangle 16"/>
          <p:cNvSpPr>
            <a:spLocks noGrp="1" noChangeArrowheads="1"/>
          </p:cNvSpPr>
          <p:nvPr>
            <p:ph type="sldNum" sz="quarter" idx="4"/>
          </p:nvPr>
        </p:nvSpPr>
        <p:spPr bwMode="auto">
          <a:xfrm>
            <a:off x="7974311" y="7225206"/>
            <a:ext cx="2494756" cy="311552"/>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lgn="r">
              <a:defRPr sz="1600">
                <a:solidFill>
                  <a:schemeClr val="bg1"/>
                </a:solidFill>
              </a:defRPr>
            </a:lvl1pPr>
          </a:lstStyle>
          <a:p>
            <a:pPr eaLnBrk="0" fontAlgn="base" hangingPunct="0">
              <a:spcBef>
                <a:spcPct val="0"/>
              </a:spcBef>
              <a:spcAft>
                <a:spcPct val="0"/>
              </a:spcAft>
              <a:defRPr/>
            </a:pPr>
            <a:fld id="{2A66A362-4403-4718-B072-B01303837876}" type="slidenum">
              <a:rPr lang="en-US">
                <a:solidFill>
                  <a:srgbClr val="FFFFFF"/>
                </a:solidFill>
              </a:rPr>
              <a:pPr eaLnBrk="0" fontAlgn="base" hangingPunct="0">
                <a:spcBef>
                  <a:spcPct val="0"/>
                </a:spcBef>
                <a:spcAft>
                  <a:spcPct val="0"/>
                </a:spcAft>
                <a:defRPr/>
              </a:pPr>
              <a:t>‹#›</a:t>
            </a:fld>
            <a:endParaRPr lang="en-US">
              <a:solidFill>
                <a:srgbClr val="FFFFFF"/>
              </a:solidFill>
            </a:endParaRPr>
          </a:p>
        </p:txBody>
      </p:sp>
      <p:pic>
        <p:nvPicPr>
          <p:cNvPr id="8" name="Picture 2"/>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t="8147" b="8028"/>
          <a:stretch/>
        </p:blipFill>
        <p:spPr bwMode="auto">
          <a:xfrm>
            <a:off x="0" y="83297"/>
            <a:ext cx="2834179" cy="801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18"/>
          <p:cNvSpPr txBox="1">
            <a:spLocks noChangeArrowheads="1"/>
          </p:cNvSpPr>
          <p:nvPr userDrawn="1"/>
        </p:nvSpPr>
        <p:spPr bwMode="auto">
          <a:xfrm>
            <a:off x="2791751" y="7130629"/>
            <a:ext cx="5078611" cy="536202"/>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800" dirty="0">
                <a:solidFill>
                  <a:srgbClr val="FFFFFF"/>
                </a:solidFill>
                <a:latin typeface="French Script MT" pitchFamily="66" charset="0"/>
              </a:rPr>
              <a:t>Progress Through Quality Education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Arial" charset="0"/>
        </a:defRPr>
      </a:lvl2pPr>
      <a:lvl3pPr algn="ctr" rtl="0" eaLnBrk="0" fontAlgn="base" hangingPunct="0">
        <a:spcBef>
          <a:spcPct val="0"/>
        </a:spcBef>
        <a:spcAft>
          <a:spcPct val="0"/>
        </a:spcAft>
        <a:defRPr sz="3600">
          <a:solidFill>
            <a:schemeClr val="tx1"/>
          </a:solidFill>
          <a:latin typeface="Arial" charset="0"/>
        </a:defRPr>
      </a:lvl3pPr>
      <a:lvl4pPr algn="ctr" rtl="0" eaLnBrk="0" fontAlgn="base" hangingPunct="0">
        <a:spcBef>
          <a:spcPct val="0"/>
        </a:spcBef>
        <a:spcAft>
          <a:spcPct val="0"/>
        </a:spcAft>
        <a:defRPr sz="3600">
          <a:solidFill>
            <a:schemeClr val="tx1"/>
          </a:solidFill>
          <a:latin typeface="Arial" charset="0"/>
        </a:defRPr>
      </a:lvl4pPr>
      <a:lvl5pPr algn="ctr" rtl="0" eaLnBrk="0" fontAlgn="base" hangingPunct="0">
        <a:spcBef>
          <a:spcPct val="0"/>
        </a:spcBef>
        <a:spcAft>
          <a:spcPct val="0"/>
        </a:spcAft>
        <a:defRPr sz="3600">
          <a:solidFill>
            <a:schemeClr val="tx1"/>
          </a:solidFill>
          <a:latin typeface="Arial" charset="0"/>
        </a:defRPr>
      </a:lvl5pPr>
      <a:lvl6pPr marL="521482" algn="ctr" rtl="0" fontAlgn="base">
        <a:spcBef>
          <a:spcPct val="0"/>
        </a:spcBef>
        <a:spcAft>
          <a:spcPct val="0"/>
        </a:spcAft>
        <a:defRPr sz="3600">
          <a:solidFill>
            <a:schemeClr val="bg1"/>
          </a:solidFill>
          <a:latin typeface="Arial" charset="0"/>
        </a:defRPr>
      </a:lvl6pPr>
      <a:lvl7pPr marL="1042965" algn="ctr" rtl="0" fontAlgn="base">
        <a:spcBef>
          <a:spcPct val="0"/>
        </a:spcBef>
        <a:spcAft>
          <a:spcPct val="0"/>
        </a:spcAft>
        <a:defRPr sz="3600">
          <a:solidFill>
            <a:schemeClr val="bg1"/>
          </a:solidFill>
          <a:latin typeface="Arial" charset="0"/>
        </a:defRPr>
      </a:lvl7pPr>
      <a:lvl8pPr marL="1564447" algn="ctr" rtl="0" fontAlgn="base">
        <a:spcBef>
          <a:spcPct val="0"/>
        </a:spcBef>
        <a:spcAft>
          <a:spcPct val="0"/>
        </a:spcAft>
        <a:defRPr sz="3600">
          <a:solidFill>
            <a:schemeClr val="bg1"/>
          </a:solidFill>
          <a:latin typeface="Arial" charset="0"/>
        </a:defRPr>
      </a:lvl8pPr>
      <a:lvl9pPr marL="2085929" algn="ctr" rtl="0" fontAlgn="base">
        <a:spcBef>
          <a:spcPct val="0"/>
        </a:spcBef>
        <a:spcAft>
          <a:spcPct val="0"/>
        </a:spcAft>
        <a:defRPr sz="3600">
          <a:solidFill>
            <a:schemeClr val="bg1"/>
          </a:solidFill>
          <a:latin typeface="Arial" charset="0"/>
        </a:defRPr>
      </a:lvl9pPr>
    </p:titleStyle>
    <p:bodyStyle>
      <a:lvl1pPr marL="391112" indent="-391112" algn="l" rtl="0" eaLnBrk="0" fontAlgn="base" hangingPunct="0">
        <a:lnSpc>
          <a:spcPts val="4400"/>
        </a:lnSpc>
        <a:spcBef>
          <a:spcPts val="0"/>
        </a:spcBef>
        <a:spcAft>
          <a:spcPct val="0"/>
        </a:spcAft>
        <a:buClr>
          <a:srgbClr val="000097"/>
        </a:buClr>
        <a:buChar char="•"/>
        <a:defRPr sz="3200">
          <a:solidFill>
            <a:schemeClr val="tx1"/>
          </a:solidFill>
          <a:latin typeface="+mn-lt"/>
          <a:ea typeface="+mn-ea"/>
          <a:cs typeface="+mn-cs"/>
        </a:defRPr>
      </a:lvl1pPr>
      <a:lvl2pPr marL="847409" indent="-325926" algn="l" rtl="0" eaLnBrk="0" fontAlgn="base" hangingPunct="0">
        <a:lnSpc>
          <a:spcPts val="4400"/>
        </a:lnSpc>
        <a:spcBef>
          <a:spcPts val="0"/>
        </a:spcBef>
        <a:spcAft>
          <a:spcPct val="0"/>
        </a:spcAft>
        <a:buClr>
          <a:schemeClr val="tx1"/>
        </a:buClr>
        <a:buFont typeface="Arial" charset="0"/>
        <a:buChar char="–"/>
        <a:defRPr sz="2700">
          <a:solidFill>
            <a:srgbClr val="000097"/>
          </a:solidFill>
          <a:latin typeface="+mn-lt"/>
        </a:defRPr>
      </a:lvl2pPr>
      <a:lvl3pPr marL="1303706" indent="-260741" algn="l" rtl="0" eaLnBrk="0" fontAlgn="base" hangingPunct="0">
        <a:lnSpc>
          <a:spcPts val="4400"/>
        </a:lnSpc>
        <a:spcBef>
          <a:spcPts val="0"/>
        </a:spcBef>
        <a:spcAft>
          <a:spcPct val="0"/>
        </a:spcAft>
        <a:buClr>
          <a:srgbClr val="000097"/>
        </a:buClr>
        <a:buFont typeface="Wingdings" pitchFamily="2" charset="2"/>
        <a:buChar char="ü"/>
        <a:defRPr sz="2300">
          <a:solidFill>
            <a:schemeClr val="tx1"/>
          </a:solidFill>
          <a:latin typeface="+mn-lt"/>
        </a:defRPr>
      </a:lvl3pPr>
      <a:lvl4pPr marL="1825188" indent="-260741" algn="l" rtl="0" eaLnBrk="0" fontAlgn="base" hangingPunct="0">
        <a:lnSpc>
          <a:spcPts val="4400"/>
        </a:lnSpc>
        <a:spcBef>
          <a:spcPts val="0"/>
        </a:spcBef>
        <a:spcAft>
          <a:spcPct val="0"/>
        </a:spcAft>
        <a:buClr>
          <a:schemeClr val="tx1"/>
        </a:buClr>
        <a:buFont typeface="Arial" charset="0"/>
        <a:buChar char="–"/>
        <a:defRPr>
          <a:solidFill>
            <a:srgbClr val="000097"/>
          </a:solidFill>
          <a:latin typeface="+mn-lt"/>
        </a:defRPr>
      </a:lvl4pPr>
      <a:lvl5pPr marL="2346670" indent="-260741" algn="l" rtl="0" eaLnBrk="0" fontAlgn="base" hangingPunct="0">
        <a:lnSpc>
          <a:spcPts val="4400"/>
        </a:lnSpc>
        <a:spcBef>
          <a:spcPts val="0"/>
        </a:spcBef>
        <a:spcAft>
          <a:spcPct val="0"/>
        </a:spcAft>
        <a:buClr>
          <a:srgbClr val="000097"/>
        </a:buClr>
        <a:buFont typeface="Arial" charset="0"/>
        <a:buChar char="»"/>
        <a:defRPr>
          <a:solidFill>
            <a:schemeClr val="tx1"/>
          </a:solidFill>
          <a:latin typeface="+mn-lt"/>
        </a:defRPr>
      </a:lvl5pPr>
      <a:lvl6pPr marL="2868153" indent="-260741" algn="l" rtl="0" fontAlgn="base">
        <a:spcBef>
          <a:spcPct val="20000"/>
        </a:spcBef>
        <a:spcAft>
          <a:spcPct val="0"/>
        </a:spcAft>
        <a:buClr>
          <a:srgbClr val="000097"/>
        </a:buClr>
        <a:buFont typeface="Arial" charset="0"/>
        <a:buChar char="»"/>
        <a:defRPr>
          <a:solidFill>
            <a:schemeClr val="tx1"/>
          </a:solidFill>
          <a:latin typeface="+mn-lt"/>
        </a:defRPr>
      </a:lvl6pPr>
      <a:lvl7pPr marL="3389635" indent="-260741" algn="l" rtl="0" fontAlgn="base">
        <a:spcBef>
          <a:spcPct val="20000"/>
        </a:spcBef>
        <a:spcAft>
          <a:spcPct val="0"/>
        </a:spcAft>
        <a:buClr>
          <a:srgbClr val="000097"/>
        </a:buClr>
        <a:buFont typeface="Arial" charset="0"/>
        <a:buChar char="»"/>
        <a:defRPr>
          <a:solidFill>
            <a:schemeClr val="tx1"/>
          </a:solidFill>
          <a:latin typeface="+mn-lt"/>
        </a:defRPr>
      </a:lvl7pPr>
      <a:lvl8pPr marL="3911117" indent="-260741" algn="l" rtl="0" fontAlgn="base">
        <a:spcBef>
          <a:spcPct val="20000"/>
        </a:spcBef>
        <a:spcAft>
          <a:spcPct val="0"/>
        </a:spcAft>
        <a:buClr>
          <a:srgbClr val="000097"/>
        </a:buClr>
        <a:buFont typeface="Arial" charset="0"/>
        <a:buChar char="»"/>
        <a:defRPr>
          <a:solidFill>
            <a:schemeClr val="tx1"/>
          </a:solidFill>
          <a:latin typeface="+mn-lt"/>
        </a:defRPr>
      </a:lvl8pPr>
      <a:lvl9pPr marL="4432600" indent="-260741" algn="l" rtl="0" fontAlgn="base">
        <a:spcBef>
          <a:spcPct val="20000"/>
        </a:spcBef>
        <a:spcAft>
          <a:spcPct val="0"/>
        </a:spcAft>
        <a:buClr>
          <a:srgbClr val="000097"/>
        </a:buClr>
        <a:buFont typeface="Arial" charset="0"/>
        <a:buChar char="»"/>
        <a:defRPr>
          <a:solidFill>
            <a:schemeClr val="tx1"/>
          </a:solidFill>
          <a:latin typeface="+mn-lt"/>
        </a:defRPr>
      </a:lvl9pPr>
    </p:bodyStyle>
    <p:other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image.slidesharecdn.com/management-131119091001-phpapp01/95/management-32-638.jpg?cb=138485223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D96D8-C2D3-4777-B48F-C78F8EAE2771}"/>
              </a:ext>
            </a:extLst>
          </p:cNvPr>
          <p:cNvSpPr>
            <a:spLocks noGrp="1"/>
          </p:cNvSpPr>
          <p:nvPr>
            <p:ph idx="1"/>
          </p:nvPr>
        </p:nvSpPr>
        <p:spPr/>
        <p:txBody>
          <a:bodyPr/>
          <a:lstStyle/>
          <a:p>
            <a:pPr marL="0" indent="0">
              <a:buNone/>
            </a:pPr>
            <a:endParaRPr lang="en-US" sz="3200" b="1" dirty="0">
              <a:solidFill>
                <a:srgbClr val="002060"/>
              </a:solidFill>
            </a:endParaRPr>
          </a:p>
          <a:p>
            <a:pPr marL="0" indent="0">
              <a:buNone/>
            </a:pPr>
            <a:endParaRPr lang="en-US" b="1" dirty="0">
              <a:solidFill>
                <a:srgbClr val="002060"/>
              </a:solidFill>
            </a:endParaRPr>
          </a:p>
          <a:p>
            <a:pPr marL="0" indent="0">
              <a:buNone/>
            </a:pPr>
            <a:endParaRPr lang="en-US" b="1" dirty="0">
              <a:solidFill>
                <a:srgbClr val="C00000"/>
              </a:solidFill>
            </a:endParaRPr>
          </a:p>
          <a:p>
            <a:pPr marL="0" indent="0">
              <a:buNone/>
            </a:pPr>
            <a:r>
              <a:rPr lang="en-US" b="1" dirty="0" smtClean="0">
                <a:solidFill>
                  <a:srgbClr val="C00000"/>
                </a:solidFill>
              </a:rPr>
              <a:t>Topic: Changing paradigm</a:t>
            </a:r>
            <a:endParaRPr lang="en-US" b="1" dirty="0">
              <a:solidFill>
                <a:srgbClr val="002060"/>
              </a:solidFill>
            </a:endParaRPr>
          </a:p>
          <a:p>
            <a:pPr marL="0" indent="0" algn="ctr" eaLnBrk="1" hangingPunct="1">
              <a:buNone/>
              <a:defRPr/>
            </a:pPr>
            <a:r>
              <a:rPr lang="en-US" sz="2000" b="1" dirty="0">
                <a:solidFill>
                  <a:srgbClr val="002060"/>
                </a:solidFill>
              </a:rPr>
              <a:t>Dr. C. Vijaya Banu</a:t>
            </a:r>
          </a:p>
          <a:p>
            <a:pPr marL="0" indent="0" algn="ctr" eaLnBrk="1" hangingPunct="1">
              <a:buNone/>
              <a:defRPr/>
            </a:pPr>
            <a:r>
              <a:rPr lang="en-US" sz="2000" b="1" dirty="0" smtClean="0">
                <a:solidFill>
                  <a:srgbClr val="002060"/>
                </a:solidFill>
              </a:rPr>
              <a:t>Professor </a:t>
            </a:r>
            <a:r>
              <a:rPr lang="en-US" sz="2000" b="1" dirty="0">
                <a:solidFill>
                  <a:srgbClr val="002060"/>
                </a:solidFill>
              </a:rPr>
              <a:t>, School of Management</a:t>
            </a:r>
          </a:p>
          <a:p>
            <a:pPr marL="0" indent="0" algn="ctr" eaLnBrk="1" hangingPunct="1">
              <a:buNone/>
              <a:defRPr/>
            </a:pPr>
            <a:r>
              <a:rPr lang="en-US" sz="2000" b="1" dirty="0">
                <a:solidFill>
                  <a:srgbClr val="002060"/>
                </a:solidFill>
              </a:rPr>
              <a:t>SASTRA Deemed University, Thanjavur – 613 401</a:t>
            </a:r>
          </a:p>
          <a:p>
            <a:pPr marL="0" indent="0" algn="ctr" eaLnBrk="1" hangingPunct="1">
              <a:buNone/>
              <a:defRPr/>
            </a:pPr>
            <a:r>
              <a:rPr lang="en-US" sz="2000" b="1" dirty="0">
                <a:solidFill>
                  <a:srgbClr val="C00000"/>
                </a:solidFill>
              </a:rPr>
              <a:t>vijayabanu@mba.sastra.edu</a:t>
            </a:r>
          </a:p>
          <a:p>
            <a:pPr marL="0" indent="0">
              <a:buNone/>
            </a:pPr>
            <a:endParaRPr lang="en-IN" dirty="0"/>
          </a:p>
        </p:txBody>
      </p:sp>
      <p:sp>
        <p:nvSpPr>
          <p:cNvPr id="4" name="Date Placeholder 3">
            <a:extLst>
              <a:ext uri="{FF2B5EF4-FFF2-40B4-BE49-F238E27FC236}">
                <a16:creationId xmlns:a16="http://schemas.microsoft.com/office/drawing/2014/main" id="{76E78F1E-BCE3-4B91-B0B3-00747DFD291A}"/>
              </a:ext>
            </a:extLst>
          </p:cNvPr>
          <p:cNvSpPr>
            <a:spLocks noGrp="1"/>
          </p:cNvSpPr>
          <p:nvPr>
            <p:ph type="dt" sz="half" idx="10"/>
          </p:nvPr>
        </p:nvSpPr>
        <p:spPr>
          <a:xfrm>
            <a:off x="178198" y="7225206"/>
            <a:ext cx="1446790" cy="304052"/>
          </a:xfrm>
        </p:spPr>
        <p:txBody>
          <a:bodyPr/>
          <a:lstStyle/>
          <a:p>
            <a:pPr>
              <a:defRPr/>
            </a:pPr>
            <a:endParaRPr lang="en-US" dirty="0">
              <a:solidFill>
                <a:srgbClr val="FFFFFF"/>
              </a:solidFill>
            </a:endParaRPr>
          </a:p>
        </p:txBody>
      </p:sp>
      <p:sp>
        <p:nvSpPr>
          <p:cNvPr id="5" name="Slide Number Placeholder 4">
            <a:extLst>
              <a:ext uri="{FF2B5EF4-FFF2-40B4-BE49-F238E27FC236}">
                <a16:creationId xmlns:a16="http://schemas.microsoft.com/office/drawing/2014/main" id="{E3DE906A-E1B5-4D32-8332-A3EC40A052EF}"/>
              </a:ext>
            </a:extLst>
          </p:cNvPr>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a:t>
            </a:fld>
            <a:endParaRPr lang="en-US">
              <a:solidFill>
                <a:srgbClr val="FFFFFF"/>
              </a:solidFill>
            </a:endParaRPr>
          </a:p>
        </p:txBody>
      </p:sp>
    </p:spTree>
    <p:extLst>
      <p:ext uri="{BB962C8B-B14F-4D97-AF65-F5344CB8AC3E}">
        <p14:creationId xmlns:p14="http://schemas.microsoft.com/office/powerpoint/2010/main" val="28602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rPr>
              <a:t>New Management Competencies </a:t>
            </a:r>
            <a:endParaRPr lang="en-IN" dirty="0"/>
          </a:p>
        </p:txBody>
      </p:sp>
      <p:sp>
        <p:nvSpPr>
          <p:cNvPr id="3" name="Content Placeholder 2"/>
          <p:cNvSpPr>
            <a:spLocks noGrp="1"/>
          </p:cNvSpPr>
          <p:nvPr>
            <p:ph idx="1"/>
          </p:nvPr>
        </p:nvSpPr>
        <p:spPr/>
        <p:txBody>
          <a:bodyPr/>
          <a:lstStyle/>
          <a:p>
            <a:pPr eaLnBrk="1" hangingPunct="1">
              <a:lnSpc>
                <a:spcPct val="90000"/>
              </a:lnSpc>
              <a:buFont typeface="Arial" pitchFamily="34" charset="0"/>
              <a:buChar char="•"/>
            </a:pPr>
            <a:r>
              <a:rPr lang="en-US" sz="2400" dirty="0">
                <a:latin typeface="Times New Roman" pitchFamily="18" charset="0"/>
              </a:rPr>
              <a:t>Embrace ambiguity</a:t>
            </a:r>
          </a:p>
          <a:p>
            <a:pPr eaLnBrk="1" hangingPunct="1">
              <a:lnSpc>
                <a:spcPct val="90000"/>
              </a:lnSpc>
              <a:buFont typeface="Arial" pitchFamily="34" charset="0"/>
              <a:buChar char="•"/>
            </a:pPr>
            <a:r>
              <a:rPr lang="en-US" sz="2400" dirty="0">
                <a:latin typeface="Times New Roman" pitchFamily="18" charset="0"/>
              </a:rPr>
              <a:t>Create organizations that are:</a:t>
            </a:r>
          </a:p>
          <a:p>
            <a:pPr lvl="1" eaLnBrk="1" hangingPunct="1">
              <a:lnSpc>
                <a:spcPct val="90000"/>
              </a:lnSpc>
              <a:buClr>
                <a:schemeClr val="accent1"/>
              </a:buClr>
              <a:buFont typeface="Arial" pitchFamily="34" charset="0"/>
              <a:buChar char="•"/>
            </a:pPr>
            <a:r>
              <a:rPr lang="en-US" sz="2000" b="1" dirty="0" smtClean="0">
                <a:latin typeface="Times New Roman" pitchFamily="18" charset="0"/>
              </a:rPr>
              <a:t>Fast</a:t>
            </a:r>
          </a:p>
          <a:p>
            <a:pPr lvl="1" eaLnBrk="1" hangingPunct="1">
              <a:lnSpc>
                <a:spcPct val="90000"/>
              </a:lnSpc>
              <a:buClr>
                <a:schemeClr val="accent1"/>
              </a:buClr>
              <a:buFont typeface="Arial" pitchFamily="34" charset="0"/>
              <a:buChar char="•"/>
            </a:pPr>
            <a:r>
              <a:rPr lang="en-US" sz="2000" b="1" dirty="0" smtClean="0">
                <a:latin typeface="Times New Roman" pitchFamily="18" charset="0"/>
              </a:rPr>
              <a:t>Flexible</a:t>
            </a:r>
          </a:p>
          <a:p>
            <a:pPr lvl="1" eaLnBrk="1" hangingPunct="1">
              <a:lnSpc>
                <a:spcPct val="90000"/>
              </a:lnSpc>
              <a:buClr>
                <a:schemeClr val="accent1"/>
              </a:buClr>
              <a:buFont typeface="Arial" pitchFamily="34" charset="0"/>
              <a:buChar char="•"/>
            </a:pPr>
            <a:r>
              <a:rPr lang="en-US" sz="2000" b="1" dirty="0" smtClean="0">
                <a:latin typeface="Times New Roman" pitchFamily="18" charset="0"/>
              </a:rPr>
              <a:t>Adaptable</a:t>
            </a:r>
          </a:p>
          <a:p>
            <a:pPr lvl="1" eaLnBrk="1" hangingPunct="1">
              <a:lnSpc>
                <a:spcPct val="90000"/>
              </a:lnSpc>
              <a:buClr>
                <a:schemeClr val="accent1"/>
              </a:buClr>
              <a:buFont typeface="Arial" pitchFamily="34" charset="0"/>
              <a:buChar char="•"/>
            </a:pPr>
            <a:r>
              <a:rPr lang="en-US" sz="2000" b="1" dirty="0" smtClean="0">
                <a:latin typeface="Times New Roman" pitchFamily="18" charset="0"/>
              </a:rPr>
              <a:t>Relationship oriented</a:t>
            </a:r>
          </a:p>
          <a:p>
            <a:pPr eaLnBrk="1" hangingPunct="1">
              <a:lnSpc>
                <a:spcPct val="90000"/>
              </a:lnSpc>
              <a:buFont typeface="Arial" pitchFamily="34" charset="0"/>
              <a:buChar char="•"/>
            </a:pPr>
            <a:r>
              <a:rPr lang="en-US" sz="2400" dirty="0" smtClean="0">
                <a:latin typeface="Times New Roman" pitchFamily="18" charset="0"/>
              </a:rPr>
              <a:t>Focus </a:t>
            </a:r>
            <a:r>
              <a:rPr lang="en-US" sz="2400" dirty="0">
                <a:latin typeface="Times New Roman" pitchFamily="18" charset="0"/>
              </a:rPr>
              <a:t>on:</a:t>
            </a:r>
          </a:p>
          <a:p>
            <a:pPr lvl="1" eaLnBrk="1" hangingPunct="1">
              <a:lnSpc>
                <a:spcPct val="90000"/>
              </a:lnSpc>
              <a:buClr>
                <a:srgbClr val="3366CC"/>
              </a:buClr>
              <a:buFont typeface="Arial" pitchFamily="34" charset="0"/>
              <a:buChar char="•"/>
            </a:pPr>
            <a:r>
              <a:rPr lang="en-US" sz="2000" b="1" dirty="0" smtClean="0">
                <a:latin typeface="Times New Roman" pitchFamily="18" charset="0"/>
              </a:rPr>
              <a:t>Dispersion of leadership</a:t>
            </a:r>
          </a:p>
          <a:p>
            <a:pPr lvl="1" eaLnBrk="1" hangingPunct="1">
              <a:lnSpc>
                <a:spcPct val="90000"/>
              </a:lnSpc>
              <a:buClr>
                <a:srgbClr val="3366CC"/>
              </a:buClr>
              <a:buFont typeface="Arial" pitchFamily="34" charset="0"/>
              <a:buChar char="•"/>
            </a:pPr>
            <a:r>
              <a:rPr lang="en-US" sz="2000" b="1" dirty="0" smtClean="0">
                <a:latin typeface="Times New Roman" pitchFamily="18" charset="0"/>
              </a:rPr>
              <a:t>Staying connected to employees and customers</a:t>
            </a:r>
          </a:p>
          <a:p>
            <a:pPr lvl="1" eaLnBrk="1" hangingPunct="1">
              <a:lnSpc>
                <a:spcPct val="90000"/>
              </a:lnSpc>
              <a:buClr>
                <a:srgbClr val="3366CC"/>
              </a:buClr>
              <a:buFont typeface="Arial" pitchFamily="34" charset="0"/>
              <a:buChar char="•"/>
            </a:pPr>
            <a:r>
              <a:rPr lang="en-US" sz="2000" b="1" dirty="0" smtClean="0">
                <a:latin typeface="Times New Roman" pitchFamily="18" charset="0"/>
              </a:rPr>
              <a:t>Team building</a:t>
            </a:r>
          </a:p>
          <a:p>
            <a:pPr lvl="1" eaLnBrk="1" hangingPunct="1">
              <a:lnSpc>
                <a:spcPct val="90000"/>
              </a:lnSpc>
              <a:buClr>
                <a:srgbClr val="3366CC"/>
              </a:buClr>
              <a:buFont typeface="Arial" pitchFamily="34" charset="0"/>
              <a:buChar char="•"/>
            </a:pPr>
            <a:r>
              <a:rPr lang="en-US" sz="2000" b="1" dirty="0" smtClean="0">
                <a:latin typeface="Times New Roman" pitchFamily="18" charset="0"/>
              </a:rPr>
              <a:t>Developing a learning organization</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10</a:t>
            </a:fld>
            <a:endParaRPr lang="en-US">
              <a:solidFill>
                <a:srgbClr val="FFFFFF"/>
              </a:solidFill>
            </a:endParaRPr>
          </a:p>
        </p:txBody>
      </p:sp>
    </p:spTree>
    <p:extLst>
      <p:ext uri="{BB962C8B-B14F-4D97-AF65-F5344CB8AC3E}">
        <p14:creationId xmlns:p14="http://schemas.microsoft.com/office/powerpoint/2010/main" val="345154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7742139" cy="557240"/>
          </a:xfrm>
        </p:spPr>
        <p:txBody>
          <a:bodyPr/>
          <a:lstStyle/>
          <a:p>
            <a:r>
              <a:rPr lang="en-US" dirty="0"/>
              <a:t>Management Perspectives Over Time</a:t>
            </a: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11</a:t>
            </a:fld>
            <a:endParaRPr lang="en-US">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61231"/>
            <a:ext cx="10603706" cy="601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838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8046939" cy="633440"/>
          </a:xfrm>
        </p:spPr>
        <p:txBody>
          <a:bodyPr/>
          <a:lstStyle/>
          <a:p>
            <a:r>
              <a:rPr lang="en-IN" dirty="0"/>
              <a:t>Organization as an Open System</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12</a:t>
            </a:fld>
            <a:endParaRPr lang="en-US">
              <a:solidFill>
                <a:srgbClr val="FFFFFF"/>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3906" y="1037431"/>
            <a:ext cx="9677399" cy="45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06" y="5914231"/>
            <a:ext cx="10059987"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9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Different generations</a:t>
            </a:r>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13</a:t>
            </a:fld>
            <a:endParaRPr lang="en-US">
              <a:solidFill>
                <a:srgbClr val="FFFFFF"/>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69869"/>
            <a:ext cx="10756106" cy="603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8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14</a:t>
            </a:fld>
            <a:endParaRPr lang="en-US">
              <a:solidFill>
                <a:srgbClr val="FFFFFF"/>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7" y="961231"/>
            <a:ext cx="10451306" cy="4616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391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15</a:t>
            </a:fld>
            <a:endParaRPr lang="en-US">
              <a:solidFill>
                <a:srgbClr val="FFFFFF"/>
              </a:solidFill>
            </a:endParaRPr>
          </a:p>
        </p:txBody>
      </p:sp>
    </p:spTree>
    <p:extLst>
      <p:ext uri="{BB962C8B-B14F-4D97-AF65-F5344CB8AC3E}">
        <p14:creationId xmlns:p14="http://schemas.microsoft.com/office/powerpoint/2010/main" val="289966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16</a:t>
            </a:fld>
            <a:endParaRPr lang="en-US">
              <a:solidFill>
                <a:srgbClr val="FFFFFF"/>
              </a:solidFill>
            </a:endParaRPr>
          </a:p>
        </p:txBody>
      </p:sp>
    </p:spTree>
    <p:extLst>
      <p:ext uri="{BB962C8B-B14F-4D97-AF65-F5344CB8AC3E}">
        <p14:creationId xmlns:p14="http://schemas.microsoft.com/office/powerpoint/2010/main" val="179267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906" y="199231"/>
            <a:ext cx="6370539" cy="1090200"/>
          </a:xfrm>
        </p:spPr>
        <p:txBody>
          <a:bodyPr/>
          <a:lstStyle/>
          <a:p>
            <a:r>
              <a:rPr lang="en-IN" dirty="0"/>
              <a:t>What Is Quality Management?</a:t>
            </a:r>
            <a:br>
              <a:rPr lang="en-IN" dirty="0"/>
            </a:b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17</a:t>
            </a:fld>
            <a:endParaRPr lang="en-US">
              <a:solidFill>
                <a:srgbClr val="FFFFFF"/>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405" y="1189831"/>
            <a:ext cx="10378101" cy="423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64306" y="6752431"/>
            <a:ext cx="10058400" cy="246221"/>
          </a:xfrm>
          <a:prstGeom prst="rect">
            <a:avLst/>
          </a:prstGeom>
        </p:spPr>
        <p:txBody>
          <a:bodyPr wrap="square">
            <a:spAutoFit/>
          </a:bodyPr>
          <a:lstStyle/>
          <a:p>
            <a:r>
              <a:rPr lang="en-IN" sz="1000" b="1" dirty="0" smtClean="0"/>
              <a:t>Source : OB/Management-11th-edn-by-Stephen-P-Robbins-Mary-Coulter</a:t>
            </a:r>
            <a:endParaRPr lang="en-IN" sz="1000" b="1" dirty="0"/>
          </a:p>
        </p:txBody>
      </p:sp>
    </p:spTree>
    <p:extLst>
      <p:ext uri="{BB962C8B-B14F-4D97-AF65-F5344CB8AC3E}">
        <p14:creationId xmlns:p14="http://schemas.microsoft.com/office/powerpoint/2010/main" val="167287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7818339" cy="967089"/>
          </a:xfrm>
        </p:spPr>
        <p:txBody>
          <a:bodyPr/>
          <a:lstStyle/>
          <a:p>
            <a:r>
              <a:rPr lang="en-IN" sz="2800" dirty="0" smtClean="0"/>
              <a:t>Rewards and Challenges of Being a Manager</a:t>
            </a:r>
            <a:endParaRPr lang="en-IN" sz="2800"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18</a:t>
            </a:fld>
            <a:endParaRPr lang="en-US">
              <a:solidFill>
                <a:srgbClr val="FFFFFF"/>
              </a:solidFill>
            </a:endParaRPr>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7" y="1095043"/>
            <a:ext cx="10603706" cy="4589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64306" y="6302886"/>
            <a:ext cx="10058400" cy="246221"/>
          </a:xfrm>
          <a:prstGeom prst="rect">
            <a:avLst/>
          </a:prstGeom>
        </p:spPr>
        <p:txBody>
          <a:bodyPr wrap="square">
            <a:spAutoFit/>
          </a:bodyPr>
          <a:lstStyle/>
          <a:p>
            <a:r>
              <a:rPr lang="en-IN" sz="1000" b="1" dirty="0" smtClean="0"/>
              <a:t>Source : OB/Management-11th-edn-by-Stephen-P-Robbins-Mary-Coulter</a:t>
            </a:r>
            <a:endParaRPr lang="en-IN" sz="1000" b="1" dirty="0"/>
          </a:p>
        </p:txBody>
      </p:sp>
    </p:spTree>
    <p:extLst>
      <p:ext uri="{BB962C8B-B14F-4D97-AF65-F5344CB8AC3E}">
        <p14:creationId xmlns:p14="http://schemas.microsoft.com/office/powerpoint/2010/main" val="263260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Benefits of Workforce Diversity</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19</a:t>
            </a:fld>
            <a:endParaRPr lang="en-US">
              <a:solidFill>
                <a:srgbClr val="FFFFFF"/>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6" y="1189831"/>
            <a:ext cx="9982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64306" y="6752431"/>
            <a:ext cx="10058400" cy="246221"/>
          </a:xfrm>
          <a:prstGeom prst="rect">
            <a:avLst/>
          </a:prstGeom>
        </p:spPr>
        <p:txBody>
          <a:bodyPr wrap="square">
            <a:spAutoFit/>
          </a:bodyPr>
          <a:lstStyle/>
          <a:p>
            <a:r>
              <a:rPr lang="en-IN" sz="1000" b="1" dirty="0" smtClean="0"/>
              <a:t>Source : OB/Management-11th-edn-by-Stephen-P-Robbins-Mary-Coulter</a:t>
            </a:r>
            <a:endParaRPr lang="en-IN" sz="1000" b="1" dirty="0"/>
          </a:p>
        </p:txBody>
      </p:sp>
    </p:spTree>
    <p:extLst>
      <p:ext uri="{BB962C8B-B14F-4D97-AF65-F5344CB8AC3E}">
        <p14:creationId xmlns:p14="http://schemas.microsoft.com/office/powerpoint/2010/main" val="6043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474646"/>
          </a:xfrm>
        </p:spPr>
        <p:txBody>
          <a:bodyPr/>
          <a:lstStyle/>
          <a:p>
            <a:r>
              <a:rPr lang="en-IN" sz="2400" b="0" dirty="0">
                <a:hlinkClick r:id="rId2" tooltip="The Changing Paradigm of&#10;Management&#10;.&#10;&#10;A paradigm is a shar..."/>
              </a:rPr>
              <a:t> </a:t>
            </a:r>
            <a:r>
              <a:rPr lang="en-IN" sz="2400" b="0" dirty="0"/>
              <a:t>The Changing Paradigm of Management</a:t>
            </a:r>
            <a:endParaRPr lang="en-IN" sz="2400" dirty="0"/>
          </a:p>
        </p:txBody>
      </p:sp>
      <p:sp>
        <p:nvSpPr>
          <p:cNvPr id="3" name="Content Placeholder 2"/>
          <p:cNvSpPr>
            <a:spLocks noGrp="1"/>
          </p:cNvSpPr>
          <p:nvPr>
            <p:ph idx="1"/>
          </p:nvPr>
        </p:nvSpPr>
        <p:spPr/>
        <p:txBody>
          <a:bodyPr/>
          <a:lstStyle/>
          <a:p>
            <a:r>
              <a:rPr lang="en-IN" dirty="0"/>
              <a:t>A </a:t>
            </a:r>
            <a:r>
              <a:rPr lang="en-IN" b="1" dirty="0">
                <a:solidFill>
                  <a:srgbClr val="FF0000"/>
                </a:solidFill>
              </a:rPr>
              <a:t>paradigm</a:t>
            </a:r>
            <a:r>
              <a:rPr lang="en-IN" dirty="0"/>
              <a:t> is a shared mind-set that represents a fundamental way of </a:t>
            </a:r>
            <a:r>
              <a:rPr lang="en-IN" dirty="0">
                <a:solidFill>
                  <a:srgbClr val="FF0000"/>
                </a:solidFill>
              </a:rPr>
              <a:t>thinking about, perceiving, and understanding the world</a:t>
            </a:r>
            <a:r>
              <a:rPr lang="en-IN" dirty="0" smtClean="0">
                <a:solidFill>
                  <a:srgbClr val="FF0000"/>
                </a:solidFill>
              </a:rPr>
              <a:t>.</a:t>
            </a:r>
          </a:p>
          <a:p>
            <a:r>
              <a:rPr lang="en-IN" dirty="0" smtClean="0"/>
              <a:t> </a:t>
            </a:r>
            <a:r>
              <a:rPr lang="en-IN" dirty="0">
                <a:solidFill>
                  <a:srgbClr val="FF0000"/>
                </a:solidFill>
              </a:rPr>
              <a:t>Shifts in ways of thinking </a:t>
            </a:r>
            <a:r>
              <a:rPr lang="en-IN" dirty="0"/>
              <a:t>are occurring in our society, and these in turn impact organizations, causing shifts in management thinking and behaviour</a:t>
            </a:r>
            <a:r>
              <a:rPr lang="en-IN" dirty="0" smtClean="0"/>
              <a:t>.</a:t>
            </a:r>
          </a:p>
          <a:p>
            <a:r>
              <a:rPr lang="en-IN" dirty="0" smtClean="0"/>
              <a:t> </a:t>
            </a:r>
            <a:r>
              <a:rPr lang="en-IN" dirty="0"/>
              <a:t>The </a:t>
            </a:r>
            <a:r>
              <a:rPr lang="en-IN" dirty="0">
                <a:solidFill>
                  <a:srgbClr val="FF0000"/>
                </a:solidFill>
              </a:rPr>
              <a:t>primary shi</a:t>
            </a:r>
            <a:r>
              <a:rPr lang="en-IN" dirty="0"/>
              <a:t>ft is from the traditional vertical organization to something called the </a:t>
            </a:r>
            <a:r>
              <a:rPr lang="en-IN" dirty="0">
                <a:solidFill>
                  <a:srgbClr val="FF0000"/>
                </a:solidFill>
              </a:rPr>
              <a:t>learning organization.</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a:t>
            </a:fld>
            <a:endParaRPr lang="en-US">
              <a:solidFill>
                <a:srgbClr val="FFFFFF"/>
              </a:solidFill>
            </a:endParaRPr>
          </a:p>
        </p:txBody>
      </p:sp>
    </p:spTree>
    <p:extLst>
      <p:ext uri="{BB962C8B-B14F-4D97-AF65-F5344CB8AC3E}">
        <p14:creationId xmlns:p14="http://schemas.microsoft.com/office/powerpoint/2010/main" val="371233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20</a:t>
            </a:fld>
            <a:endParaRPr lang="en-US">
              <a:solidFill>
                <a:srgbClr val="FFFFFF"/>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61231"/>
            <a:ext cx="1069181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55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21</a:t>
            </a:fld>
            <a:endParaRPr lang="en-US">
              <a:solidFill>
                <a:srgbClr val="FFFFFF"/>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6" y="961231"/>
            <a:ext cx="10603707" cy="433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27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22</a:t>
            </a:fld>
            <a:endParaRPr lang="en-US">
              <a:solidFill>
                <a:srgbClr val="FFFFFF"/>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6" y="961231"/>
            <a:ext cx="102870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7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23</a:t>
            </a:fld>
            <a:endParaRPr lang="en-US">
              <a:solidFill>
                <a:srgbClr val="FFFFFF"/>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6" y="1266031"/>
            <a:ext cx="10515600" cy="456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smtClean="0"/>
          </a:p>
          <a:p>
            <a:r>
              <a:rPr lang="en-IN" dirty="0" smtClean="0"/>
              <a:t>https</a:t>
            </a:r>
            <a:r>
              <a:rPr lang="en-IN" dirty="0"/>
              <a:t>://www.slideshare.net/IbadatSingh/contemporary-challenges-in-management</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24</a:t>
            </a:fld>
            <a:endParaRPr lang="en-US">
              <a:solidFill>
                <a:srgbClr val="FFFFFF"/>
              </a:solidFill>
            </a:endParaRPr>
          </a:p>
        </p:txBody>
      </p:sp>
    </p:spTree>
    <p:extLst>
      <p:ext uri="{BB962C8B-B14F-4D97-AF65-F5344CB8AC3E}">
        <p14:creationId xmlns:p14="http://schemas.microsoft.com/office/powerpoint/2010/main" val="417269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Vertical Organization</a:t>
            </a:r>
          </a:p>
        </p:txBody>
      </p:sp>
      <p:sp>
        <p:nvSpPr>
          <p:cNvPr id="3" name="Content Placeholder 2"/>
          <p:cNvSpPr>
            <a:spLocks noGrp="1"/>
          </p:cNvSpPr>
          <p:nvPr>
            <p:ph idx="1"/>
          </p:nvPr>
        </p:nvSpPr>
        <p:spPr/>
        <p:txBody>
          <a:bodyPr/>
          <a:lstStyle/>
          <a:p>
            <a:r>
              <a:rPr lang="en-IN" dirty="0"/>
              <a:t> </a:t>
            </a:r>
            <a:r>
              <a:rPr lang="en-IN" dirty="0" smtClean="0"/>
              <a:t>• </a:t>
            </a:r>
            <a:r>
              <a:rPr lang="en-IN" dirty="0"/>
              <a:t>one in which activities are grouped by common function from the bottom to the top of the organization. The </a:t>
            </a:r>
            <a:r>
              <a:rPr lang="en-IN" b="1" dirty="0">
                <a:solidFill>
                  <a:srgbClr val="FF0000"/>
                </a:solidFill>
              </a:rPr>
              <a:t>whole organization is coordinated and controlled through the vertical hier</a:t>
            </a:r>
            <a:r>
              <a:rPr lang="en-IN" dirty="0"/>
              <a:t>archy, with decision-making authority residing with upper-level managers. </a:t>
            </a:r>
            <a:endParaRPr lang="en-IN" dirty="0" smtClean="0"/>
          </a:p>
          <a:p>
            <a:r>
              <a:rPr lang="en-IN" dirty="0" smtClean="0"/>
              <a:t>• </a:t>
            </a:r>
            <a:r>
              <a:rPr lang="en-IN" dirty="0"/>
              <a:t>characterized by </a:t>
            </a:r>
            <a:r>
              <a:rPr lang="en-IN" b="1" dirty="0">
                <a:solidFill>
                  <a:srgbClr val="FF0000"/>
                </a:solidFill>
              </a:rPr>
              <a:t>routine, specialized jobs and standardized control procedures</a:t>
            </a:r>
            <a:r>
              <a:rPr lang="en-IN" dirty="0"/>
              <a:t>. • very effective in stable times. However, they often do not work well in fast-changing environments. In response, many companies are shifting to a new paradigm and becoming organizations.</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a:t>
            </a:fld>
            <a:endParaRPr lang="en-US">
              <a:solidFill>
                <a:srgbClr val="FFFFFF"/>
              </a:solidFill>
            </a:endParaRPr>
          </a:p>
        </p:txBody>
      </p:sp>
    </p:spTree>
    <p:extLst>
      <p:ext uri="{BB962C8B-B14F-4D97-AF65-F5344CB8AC3E}">
        <p14:creationId xmlns:p14="http://schemas.microsoft.com/office/powerpoint/2010/main" val="26425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Organization</a:t>
            </a:r>
          </a:p>
        </p:txBody>
      </p:sp>
      <p:sp>
        <p:nvSpPr>
          <p:cNvPr id="3" name="Content Placeholder 2"/>
          <p:cNvSpPr>
            <a:spLocks noGrp="1"/>
          </p:cNvSpPr>
          <p:nvPr>
            <p:ph idx="1"/>
          </p:nvPr>
        </p:nvSpPr>
        <p:spPr/>
        <p:txBody>
          <a:bodyPr/>
          <a:lstStyle/>
          <a:p>
            <a:r>
              <a:rPr lang="en-IN" sz="2000" dirty="0" smtClean="0"/>
              <a:t>- • </a:t>
            </a:r>
            <a:r>
              <a:rPr lang="en-IN" sz="2000" dirty="0"/>
              <a:t>the primary responsibility of the managers is not to make decisions, but to create learning capability throughout the organization. Employees on the front lines routinely make decisions rather than passing them up the hierarchy for approval</a:t>
            </a:r>
            <a:r>
              <a:rPr lang="en-IN" sz="2000" dirty="0" smtClean="0"/>
              <a:t>.</a:t>
            </a:r>
          </a:p>
          <a:p>
            <a:r>
              <a:rPr lang="en-IN" sz="2000" dirty="0" smtClean="0"/>
              <a:t> </a:t>
            </a:r>
            <a:r>
              <a:rPr lang="en-IN" sz="2000" dirty="0"/>
              <a:t>• there is no single model of the learning organization; it is a philosophy or attitude about what an organization is and the role of employees. • everyone in the organizations participates in identifying and solving problems, enabling the organization to continuously experiment, improve, and increase its </a:t>
            </a:r>
            <a:r>
              <a:rPr lang="en-IN" sz="2000" dirty="0" smtClean="0"/>
              <a:t>capability</a:t>
            </a:r>
          </a:p>
          <a:p>
            <a:r>
              <a:rPr lang="en-IN" sz="2000" b="1" dirty="0">
                <a:solidFill>
                  <a:srgbClr val="FF0000"/>
                </a:solidFill>
              </a:rPr>
              <a:t>The Fifth Discipline: The Art and Practice of the Learning Organization is a book by Peter </a:t>
            </a:r>
            <a:r>
              <a:rPr lang="en-IN" sz="2000" b="1" dirty="0" err="1" smtClean="0">
                <a:solidFill>
                  <a:srgbClr val="FF0000"/>
                </a:solidFill>
              </a:rPr>
              <a:t>Senge</a:t>
            </a:r>
            <a:r>
              <a:rPr lang="en-IN" sz="2000" b="1" dirty="0" smtClean="0">
                <a:solidFill>
                  <a:srgbClr val="FF0000"/>
                </a:solidFill>
              </a:rPr>
              <a:t> (1990)</a:t>
            </a:r>
            <a:endParaRPr lang="en-IN" sz="2000" b="1" dirty="0">
              <a:solidFill>
                <a:srgbClr val="FF0000"/>
              </a:solidFill>
            </a:endParaRP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4</a:t>
            </a:fld>
            <a:endParaRPr lang="en-US">
              <a:solidFill>
                <a:srgbClr val="FFFFFF"/>
              </a:solidFill>
            </a:endParaRPr>
          </a:p>
        </p:txBody>
      </p:sp>
    </p:spTree>
    <p:extLst>
      <p:ext uri="{BB962C8B-B14F-4D97-AF65-F5344CB8AC3E}">
        <p14:creationId xmlns:p14="http://schemas.microsoft.com/office/powerpoint/2010/main" val="129044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306" y="-13818"/>
            <a:ext cx="7284939" cy="1090200"/>
          </a:xfrm>
        </p:spPr>
        <p:txBody>
          <a:bodyPr/>
          <a:lstStyle/>
          <a:p>
            <a:r>
              <a:rPr lang="en-US" dirty="0">
                <a:latin typeface="Times New Roman" pitchFamily="18" charset="0"/>
              </a:rPr>
              <a:t>Elements of a Learning Organization</a:t>
            </a: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5</a:t>
            </a:fld>
            <a:endParaRPr lang="en-US">
              <a:solidFill>
                <a:srgbClr val="FFFFFF"/>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575" y="1037431"/>
            <a:ext cx="1060370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386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New </a:t>
            </a:r>
            <a:r>
              <a:rPr lang="en-IN" smtClean="0"/>
              <a:t>orgnisations</a:t>
            </a:r>
            <a:endParaRPr lang="en-IN"/>
          </a:p>
        </p:txBody>
      </p:sp>
      <p:sp>
        <p:nvSpPr>
          <p:cNvPr id="3" name="Content Placeholder 2"/>
          <p:cNvSpPr>
            <a:spLocks noGrp="1"/>
          </p:cNvSpPr>
          <p:nvPr>
            <p:ph idx="1"/>
          </p:nvPr>
        </p:nvSpPr>
        <p:spPr/>
        <p:txBody>
          <a:bodyPr/>
          <a:lstStyle/>
          <a:p>
            <a:r>
              <a:rPr lang="en-IN" sz="2000" dirty="0"/>
              <a:t>The traditional top-down hierarchy is giving way to </a:t>
            </a:r>
            <a:r>
              <a:rPr lang="en-IN" sz="2000" b="1" dirty="0">
                <a:solidFill>
                  <a:srgbClr val="FF0000"/>
                </a:solidFill>
              </a:rPr>
              <a:t>flatter organizations</a:t>
            </a:r>
            <a:r>
              <a:rPr lang="en-IN" sz="2000" dirty="0"/>
              <a:t> to built around </a:t>
            </a:r>
            <a:r>
              <a:rPr lang="en-IN" sz="2000" dirty="0" smtClean="0"/>
              <a:t>self directed </a:t>
            </a:r>
            <a:r>
              <a:rPr lang="en-IN" sz="2000" dirty="0"/>
              <a:t>teams collaborating across levels and departments. Lower-level managers serve as team leaders, coaches and facilitators</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6</a:t>
            </a:fld>
            <a:endParaRPr lang="en-US">
              <a:solidFill>
                <a:srgbClr val="FFFFFF"/>
              </a:solidFill>
            </a:endParaRPr>
          </a:p>
        </p:txBody>
      </p:sp>
    </p:spTree>
    <p:extLst>
      <p:ext uri="{BB962C8B-B14F-4D97-AF65-F5344CB8AC3E}">
        <p14:creationId xmlns:p14="http://schemas.microsoft.com/office/powerpoint/2010/main" val="27988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endParaRPr lang="en-IN" sz="5400" dirty="0" smtClean="0">
              <a:solidFill>
                <a:srgbClr val="FF0000"/>
              </a:solidFill>
            </a:endParaRPr>
          </a:p>
          <a:p>
            <a:pPr marL="0" indent="0">
              <a:buNone/>
            </a:pPr>
            <a:endParaRPr lang="en-IN" sz="4400" b="1" dirty="0">
              <a:solidFill>
                <a:srgbClr val="D60093"/>
              </a:solidFill>
            </a:endParaRPr>
          </a:p>
          <a:p>
            <a:pPr marL="0" indent="0">
              <a:buNone/>
            </a:pPr>
            <a:endParaRPr lang="en-IN" sz="4400" b="1" dirty="0" smtClean="0">
              <a:solidFill>
                <a:srgbClr val="D60093"/>
              </a:solidFill>
            </a:endParaRPr>
          </a:p>
          <a:p>
            <a:pPr marL="0" indent="0">
              <a:buNone/>
            </a:pPr>
            <a:r>
              <a:rPr lang="en-IN" sz="4400" b="1" dirty="0" smtClean="0">
                <a:solidFill>
                  <a:srgbClr val="D60093"/>
                </a:solidFill>
              </a:rPr>
              <a:t>How is the manager’s job changing?</a:t>
            </a:r>
            <a:endParaRPr lang="en-IN" sz="4400" b="1" dirty="0">
              <a:solidFill>
                <a:srgbClr val="D60093"/>
              </a:solidFill>
            </a:endParaRP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7</a:t>
            </a:fld>
            <a:endParaRPr lang="en-US">
              <a:solidFill>
                <a:srgbClr val="FFFFFF"/>
              </a:solidFill>
            </a:endParaRPr>
          </a:p>
        </p:txBody>
      </p:sp>
    </p:spTree>
    <p:extLst>
      <p:ext uri="{BB962C8B-B14F-4D97-AF65-F5344CB8AC3E}">
        <p14:creationId xmlns:p14="http://schemas.microsoft.com/office/powerpoint/2010/main" val="310590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8</a:t>
            </a:fld>
            <a:endParaRPr lang="en-US">
              <a:solidFill>
                <a:srgbClr val="FFFFFF"/>
              </a:solidFill>
            </a:endParaRP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656431"/>
            <a:ext cx="10691813" cy="690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68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85367" y="175391"/>
            <a:ext cx="7906446" cy="1582642"/>
          </a:xfrm>
        </p:spPr>
        <p:txBody>
          <a:bodyPr/>
          <a:lstStyle/>
          <a:p>
            <a:r>
              <a:rPr lang="en-US" dirty="0">
                <a:solidFill>
                  <a:schemeClr val="tx2"/>
                </a:solidFill>
              </a:rPr>
              <a:t>Management and the New Workplace</a:t>
            </a:r>
            <a:br>
              <a:rPr lang="en-US" dirty="0">
                <a:solidFill>
                  <a:schemeClr val="tx2"/>
                </a:solidFill>
              </a:rPr>
            </a:br>
            <a:endParaRPr lang="en-IN" dirty="0"/>
          </a:p>
        </p:txBody>
      </p:sp>
      <p:sp>
        <p:nvSpPr>
          <p:cNvPr id="3" name="Content Placeholder 2"/>
          <p:cNvSpPr>
            <a:spLocks noGrp="1"/>
          </p:cNvSpPr>
          <p:nvPr>
            <p:ph idx="1"/>
          </p:nvPr>
        </p:nvSpPr>
        <p:spPr/>
        <p:txBody>
          <a:bodyPr/>
          <a:lstStyle/>
          <a:p>
            <a:r>
              <a:rPr lang="en-IN" dirty="0" smtClean="0"/>
              <a:t>Digitalisation</a:t>
            </a:r>
          </a:p>
          <a:p>
            <a:r>
              <a:rPr lang="en-IN" dirty="0" smtClean="0"/>
              <a:t>Ethics</a:t>
            </a:r>
          </a:p>
          <a:p>
            <a:r>
              <a:rPr lang="en-IN" dirty="0" smtClean="0"/>
              <a:t>Competition</a:t>
            </a:r>
          </a:p>
          <a:p>
            <a:r>
              <a:rPr lang="en-IN" dirty="0" smtClean="0"/>
              <a:t>Security </a:t>
            </a:r>
            <a:r>
              <a:rPr lang="en-IN" dirty="0" smtClean="0"/>
              <a:t>threats</a:t>
            </a:r>
          </a:p>
          <a:p>
            <a:endParaRPr lang="en-IN" dirty="0"/>
          </a:p>
          <a:p>
            <a:pPr>
              <a:lnSpc>
                <a:spcPct val="150000"/>
              </a:lnSpc>
              <a:spcAft>
                <a:spcPts val="684"/>
              </a:spcAft>
              <a:buClr>
                <a:srgbClr val="0B5394"/>
              </a:buClr>
              <a:buFont typeface="Arial" pitchFamily="34" charset="0"/>
              <a:buChar char="•"/>
            </a:pPr>
            <a:r>
              <a:rPr lang="en-US" dirty="0" err="1">
                <a:solidFill>
                  <a:srgbClr val="FF0000"/>
                </a:solidFill>
              </a:rPr>
              <a:t>Centred</a:t>
            </a:r>
            <a:r>
              <a:rPr lang="en-US" dirty="0">
                <a:solidFill>
                  <a:srgbClr val="FF0000"/>
                </a:solidFill>
              </a:rPr>
              <a:t> around information and ideas.</a:t>
            </a:r>
          </a:p>
          <a:p>
            <a:pPr>
              <a:lnSpc>
                <a:spcPct val="150000"/>
              </a:lnSpc>
              <a:spcAft>
                <a:spcPts val="684"/>
              </a:spcAft>
              <a:buClr>
                <a:srgbClr val="0B5394"/>
              </a:buClr>
              <a:buFont typeface="Arial" pitchFamily="34" charset="0"/>
              <a:buChar char="•"/>
            </a:pPr>
            <a:r>
              <a:rPr lang="en-US" dirty="0">
                <a:solidFill>
                  <a:srgbClr val="FF0000"/>
                </a:solidFill>
              </a:rPr>
              <a:t>Work is free-flowing and flexible.</a:t>
            </a:r>
          </a:p>
          <a:p>
            <a:pPr>
              <a:lnSpc>
                <a:spcPct val="150000"/>
              </a:lnSpc>
              <a:spcAft>
                <a:spcPts val="684"/>
              </a:spcAft>
              <a:buClr>
                <a:srgbClr val="0B5394"/>
              </a:buClr>
              <a:buFont typeface="Arial" pitchFamily="34" charset="0"/>
              <a:buChar char="•"/>
            </a:pPr>
            <a:r>
              <a:rPr lang="en-US" dirty="0">
                <a:solidFill>
                  <a:srgbClr val="FF0000"/>
                </a:solidFill>
              </a:rPr>
              <a:t>Organized around networks, work is often virtual.</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8-Aug-23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9</a:t>
            </a:fld>
            <a:endParaRPr lang="en-US">
              <a:solidFill>
                <a:srgbClr val="FFFFFF"/>
              </a:solidFill>
            </a:endParaRPr>
          </a:p>
        </p:txBody>
      </p:sp>
    </p:spTree>
    <p:extLst>
      <p:ext uri="{BB962C8B-B14F-4D97-AF65-F5344CB8AC3E}">
        <p14:creationId xmlns:p14="http://schemas.microsoft.com/office/powerpoint/2010/main" val="387697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8948</TotalTime>
  <Words>406</Words>
  <Application>Microsoft Office PowerPoint</Application>
  <PresentationFormat>Custom</PresentationFormat>
  <Paragraphs>105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French Script MT</vt:lpstr>
      <vt:lpstr>Times New Roman</vt:lpstr>
      <vt:lpstr>Wingdings</vt:lpstr>
      <vt:lpstr>Default Design</vt:lpstr>
      <vt:lpstr>PowerPoint Presentation</vt:lpstr>
      <vt:lpstr> The Changing Paradigm of Management</vt:lpstr>
      <vt:lpstr>Vertical Organization</vt:lpstr>
      <vt:lpstr>Learning Organization</vt:lpstr>
      <vt:lpstr>Elements of a Learning Organization</vt:lpstr>
      <vt:lpstr>New orgnisations</vt:lpstr>
      <vt:lpstr>PowerPoint Presentation</vt:lpstr>
      <vt:lpstr>PowerPoint Presentation</vt:lpstr>
      <vt:lpstr>Management and the New Workplace </vt:lpstr>
      <vt:lpstr>New Management Competencies </vt:lpstr>
      <vt:lpstr>Management Perspectives Over Time</vt:lpstr>
      <vt:lpstr>Organization as an Open System</vt:lpstr>
      <vt:lpstr>Different generations</vt:lpstr>
      <vt:lpstr>PowerPoint Presentation</vt:lpstr>
      <vt:lpstr>PowerPoint Presentation</vt:lpstr>
      <vt:lpstr>PowerPoint Presentation</vt:lpstr>
      <vt:lpstr>What Is Quality Management? </vt:lpstr>
      <vt:lpstr>Rewards and Challenges of Being a Manager</vt:lpstr>
      <vt:lpstr>Benefits of Workforce Diversity</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Oxidation of Organic Compounds using Nanomaterial Based Technologies</dc:title>
  <dc:creator>Gautham Jegadeesan</dc:creator>
  <cp:lastModifiedBy>SASTRA</cp:lastModifiedBy>
  <cp:revision>600</cp:revision>
  <dcterms:created xsi:type="dcterms:W3CDTF">2015-02-25T10:23:39Z</dcterms:created>
  <dcterms:modified xsi:type="dcterms:W3CDTF">2023-08-08T10:50:49Z</dcterms:modified>
</cp:coreProperties>
</file>